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9" r:id="rId12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25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3E435B7C-8C39-46DE-B1F3-C3CE7D9AECD8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E8D9B7B3-CB28-416B-958C-3488CCE62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1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61D36EC9-BFE8-4FF8-BBC4-57938DAFC3DD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69CCD99A-DFF0-4E88-8CD1-434B0798C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BF27F-9B05-4F64-910E-3852B42A91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7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BF27F-9B05-4F64-910E-3852B42A91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8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6CFD-4546-442B-8963-B92EAA483496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1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4E3B-D0A6-4665-A890-D4A1989E4084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1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31155-E44E-4331-AD24-C498996A59F3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ED5D-F598-4485-AE2F-6D6F0E7959F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7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19B5-2650-4492-B223-6A3E6718493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7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E36B-8310-4B13-B880-030CF2FAB08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2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53AD-29EE-4922-ABF8-5794865EBE7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9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DA2C-1651-40F0-8C80-5908485CC70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57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4F1-7CD5-4BCA-8E82-36C41C80941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0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9DEC-4B36-46F3-B354-DD72B6F490D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59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EC29-BEC5-42E6-AD82-91A6CB66828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6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67E1-33EB-42A9-B187-E3DC12C2B55B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9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1A4E-F4B1-46AC-A94F-4B13A4BECEF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4A1D-5D1B-4EDB-9245-2F5AA9143BE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76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458F-E2C8-412E-BC21-EF0A2F66B12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9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AF7-B92E-4FCE-938B-1015814A8317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FF29-8457-4BAA-B8D8-5BFB5FDF7567}" type="datetime1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4CA0-4D45-41FF-919F-EF1EE9B28F9C}" type="datetime1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6EFE-1C49-45C0-960E-9C020F9134A1}" type="datetime1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6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740F-CC35-4B7B-A4B1-21ABBA922B34}" type="datetime1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CADD-6B84-4D57-8B36-B305149E4442}" type="datetime1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4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BB1C-83C3-409E-97BA-4BF2AD1ACB85}" type="datetime1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2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7CC9B-A2AE-4551-94E7-16CDCFCB336B}" type="datetime1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CDBCD-4262-4034-88C2-2C0BCE0D80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12/22/2020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72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hdgep.com/" TargetMode="External"/><Relationship Id="rId4" Type="http://schemas.openxmlformats.org/officeDocument/2006/relationships/hyperlink" Target="mailto:info@hdgep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dgep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hyperlink" Target="http://www.hdgep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585" y="1535508"/>
            <a:ext cx="7772400" cy="1470025"/>
          </a:xfrm>
        </p:spPr>
        <p:txBody>
          <a:bodyPr/>
          <a:lstStyle/>
          <a:p>
            <a:r>
              <a:rPr lang="en-US" dirty="0"/>
              <a:t>Corner Beam</a:t>
            </a:r>
            <a:br>
              <a:rPr lang="en-US" dirty="0"/>
            </a:br>
            <a:r>
              <a:rPr lang="en-US" dirty="0"/>
              <a:t>Bracket Assembly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3570294"/>
            <a:ext cx="6400800" cy="1752600"/>
          </a:xfrm>
        </p:spPr>
        <p:txBody>
          <a:bodyPr/>
          <a:lstStyle/>
          <a:p>
            <a:r>
              <a:rPr lang="en-US" i="1" dirty="0"/>
              <a:t>Featuring:</a:t>
            </a:r>
          </a:p>
          <a:p>
            <a:r>
              <a:rPr lang="en-US" i="1" dirty="0"/>
              <a:t>The H2-GCB Bracket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1859" y="6525696"/>
            <a:ext cx="7468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USPTO No. 10,024,046: Bracket Bracing System -  Copyright© 2018 HDG, Inc. All Rights Reserved - Terms of Use Listed @ www.hdgep.com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315200" cy="823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8644" y="6297426"/>
            <a:ext cx="5546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209 Tidwell Drive  Alpharetta, Georgia 30004   Office 770-777-7007 ~ ext. 234 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E-mail: info@hdgep.com</a:t>
            </a:r>
          </a:p>
          <a:p>
            <a:endParaRPr lang="en-US" sz="10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EED2B-FB7B-4604-9AE8-527DE6553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306804"/>
            <a:ext cx="4281235" cy="24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7258" y="-169801"/>
            <a:ext cx="7748540" cy="132073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  <a:p>
            <a:endParaRPr lang="en-US" sz="1200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Corner Beam Bracket Assembly Guide </a:t>
            </a:r>
          </a:p>
          <a:p>
            <a:endParaRPr lang="en-US" sz="1400" b="1" i="1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1400" b="1" i="1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* </a:t>
            </a:r>
            <a:r>
              <a:rPr lang="en-US" sz="1400" b="1" i="1" u="sng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Read Guide Completely Before Installation </a:t>
            </a:r>
            <a:r>
              <a:rPr lang="en-US" sz="1400" b="1" i="1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* </a:t>
            </a:r>
            <a:endParaRPr lang="en-US" sz="1400" b="1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en-US" sz="1400" b="1" u="sng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2400" b="1" u="sng" dirty="0">
                <a:solidFill>
                  <a:srgbClr val="1F497D">
                    <a:lumMod val="50000"/>
                  </a:srgb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Certifications</a:t>
            </a:r>
            <a:endParaRPr lang="en-US" sz="1400" i="1" u="sng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19" y="152400"/>
            <a:ext cx="876299" cy="357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7867" y="4558701"/>
            <a:ext cx="648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Instructions are not intended to replace deck construction plans.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Shown for </a:t>
            </a:r>
            <a:r>
              <a:rPr lang="en-US" b="1">
                <a:solidFill>
                  <a:prstClr val="black"/>
                </a:solidFill>
              </a:rPr>
              <a:t>product illustration </a:t>
            </a:r>
            <a:r>
              <a:rPr lang="en-US" b="1" dirty="0">
                <a:solidFill>
                  <a:prstClr val="black"/>
                </a:solidFill>
              </a:rPr>
              <a:t>purposes only.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8228" y="4346215"/>
            <a:ext cx="7086600" cy="107130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7867" y="6143068"/>
            <a:ext cx="8077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Contact: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4"/>
              </a:rPr>
              <a:t>info@hdgep.com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or 770) 777-7007 Ext 234 for Additional Information</a:t>
            </a:r>
          </a:p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See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5"/>
              </a:rPr>
              <a:t>www.hdgep.com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for Instructional Video and Individual Product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21336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HDG, Inc. Engineered Products: </a:t>
            </a: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Subject to 1 Year Limited Warranty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USPTO: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 No. 10,024,046: Bracket Bracing System 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prstClr val="black"/>
                </a:solidFill>
                <a:ea typeface="Adobe Ming Std L" panose="02020300000000000000" pitchFamily="18" charset="-128"/>
              </a:rPr>
              <a:t>Copyright © </a:t>
            </a:r>
            <a:r>
              <a:rPr lang="en-US" sz="16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2018 HDG, Inc.  ~  All Rights Reserved 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prstClr val="black"/>
                </a:solidFill>
                <a:ea typeface="Adobe Ming Std L" panose="02020300000000000000" pitchFamily="18" charset="-128"/>
              </a:rPr>
              <a:t>Terms of Use: </a:t>
            </a:r>
            <a:r>
              <a:rPr lang="en-US" sz="16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Listed @ www.hdgep.com  </a:t>
            </a:r>
          </a:p>
        </p:txBody>
      </p:sp>
    </p:spTree>
    <p:extLst>
      <p:ext uri="{BB962C8B-B14F-4D97-AF65-F5344CB8AC3E}">
        <p14:creationId xmlns:p14="http://schemas.microsoft.com/office/powerpoint/2010/main" val="25902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02906" y="658797"/>
            <a:ext cx="9322570" cy="73365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INSTALLATION GUIDE FOR SINGLE STORY BRACKETS</a:t>
            </a:r>
            <a:endParaRPr lang="en-US" sz="1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1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Read Guide Completely Before Installation</a:t>
            </a:r>
            <a:endParaRPr lang="en-US" sz="1800" b="1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0186" y="5277583"/>
            <a:ext cx="648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Instructions are not intended to replace deck construction plans.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Shown for product illustration purposes only.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0547" y="5277582"/>
            <a:ext cx="7086600" cy="646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6161801"/>
            <a:ext cx="8077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Contact: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3"/>
              </a:rPr>
              <a:t>info@hdgep.com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or 770) 777-7007 Ext 234 for Additional Information</a:t>
            </a:r>
          </a:p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See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4"/>
              </a:rPr>
              <a:t>www.hdgep.com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for Instructional Video and Individual Product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2464" y="1501338"/>
            <a:ext cx="8077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Check for Additional Requirements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Per Deck Design Professional AND local code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Water Intrusion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**INSTALLER IS RESPONSIBLE FOR PREVENTING WATER INTRUSION**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Verify all bolts and caulks are tightened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Fasteners: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Installed ONLY in provided and specified holes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Are to meet or exceed local code requirements.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Recommended: HDG ASTM 123 Hot Dipped Galvanized or Stainless Steel</a:t>
            </a:r>
            <a:endParaRPr lang="en-US" sz="1600" i="1" dirty="0">
              <a:solidFill>
                <a:schemeClr val="bg1">
                  <a:lumMod val="65000"/>
                </a:schemeClr>
              </a:solidFill>
              <a:ea typeface="Adobe Ming Std L" panose="02020300000000000000" pitchFamily="18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Certifications: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HDG, Inc. Engineered Products: </a:t>
            </a: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Subject to 1 Year Limited Warranty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USPTO: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 No. 10,024,046: Bracket Bracing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prstClr val="black"/>
                </a:solidFill>
                <a:ea typeface="Adobe Ming Std L" panose="02020300000000000000" pitchFamily="18" charset="-128"/>
              </a:rPr>
              <a:t>Copyright © </a:t>
            </a:r>
            <a:r>
              <a:rPr lang="en-US" sz="16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2018 HDG, Inc.  ~  All Rights Reserved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prstClr val="black"/>
                </a:solidFill>
                <a:ea typeface="Adobe Ming Std L" panose="02020300000000000000" pitchFamily="18" charset="-128"/>
              </a:rPr>
              <a:t>Terms of Use: </a:t>
            </a:r>
            <a:r>
              <a:rPr lang="en-US" sz="16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Listed @ www.hdgep.com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0">
        <p:fade/>
      </p:transition>
    </mc:Choice>
    <mc:Fallback xmlns="">
      <p:transition spd="med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3999" cy="51434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6300" y="110995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 framing upon constructed beam and ledger.  A cantilevered deck is used to display the function of this bracket. It can be used for similar purposes.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274" y="6172200"/>
            <a:ext cx="846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this case, we are using (2) 2x12’s for beam and rim joist.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72200" y="19489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Double Rim Joist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" y="2133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72200" y="226101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(Side of Deck)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" y="238677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(Front of Deck)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4096" y="6467405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Nail overlapped boards typically to hold them in place.</a:t>
            </a:r>
          </a:p>
        </p:txBody>
      </p:sp>
    </p:spTree>
    <p:extLst>
      <p:ext uri="{BB962C8B-B14F-4D97-AF65-F5344CB8AC3E}">
        <p14:creationId xmlns:p14="http://schemas.microsoft.com/office/powerpoint/2010/main" val="245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3999" cy="514349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7800" y="492353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Double Rim Joist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04" y="305740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7800" y="5181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(Side of Deck)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52" y="3352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(Front of Deck)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" y="547753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For Single Rim Joist use a 12” long block to permit proper frame spacing.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" y="762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Place the H2-GCB bracket flush against corner, ensuring the bracket</a:t>
            </a:r>
          </a:p>
          <a:p>
            <a:pPr algn="ctr"/>
            <a:r>
              <a:rPr lang="en-US" dirty="0"/>
              <a:t> is flush along the bottom of the rim joist and beam.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0" y="6096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(Optional: can use screws or nails to temporarily hold in place.)</a:t>
            </a:r>
          </a:p>
        </p:txBody>
      </p:sp>
      <p:sp>
        <p:nvSpPr>
          <p:cNvPr id="16" name="Oval 15"/>
          <p:cNvSpPr/>
          <p:nvPr/>
        </p:nvSpPr>
        <p:spPr>
          <a:xfrm>
            <a:off x="3439706" y="1905000"/>
            <a:ext cx="2133599" cy="2133600"/>
          </a:xfrm>
          <a:prstGeom prst="ellipse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0"/>
            <a:ext cx="9143996" cy="514349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2819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Double Rim Joist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58050" y="28750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" y="305966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(Side of Deck)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9450" y="307289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(Front of Deck)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6301" y="110995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Cut 4x4 handrail posts and toenail or clamp them so that they align with the bolt holes on the bracket side flanges.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191000" y="4495800"/>
            <a:ext cx="22860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000500" y="4378036"/>
            <a:ext cx="304800" cy="1939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886200" y="4301836"/>
            <a:ext cx="22860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33800" y="4495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~3”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36159" y="455688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622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0"/>
            <a:ext cx="9143996" cy="514349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6301" y="110995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Drill, using each bolt hole in bracket as guides, through all lumber with a minimum ½” hole for ½” bolts or 5/8” hole for 5/8” bolts.</a:t>
            </a:r>
          </a:p>
        </p:txBody>
      </p:sp>
    </p:spTree>
    <p:extLst>
      <p:ext uri="{BB962C8B-B14F-4D97-AF65-F5344CB8AC3E}">
        <p14:creationId xmlns:p14="http://schemas.microsoft.com/office/powerpoint/2010/main" val="28878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0"/>
            <a:ext cx="9143996" cy="514349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6300" y="1524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Installing bolts through the outside, fasten them inside the deck with code approved fasteners.</a:t>
            </a:r>
          </a:p>
        </p:txBody>
      </p:sp>
    </p:spTree>
    <p:extLst>
      <p:ext uri="{BB962C8B-B14F-4D97-AF65-F5344CB8AC3E}">
        <p14:creationId xmlns:p14="http://schemas.microsoft.com/office/powerpoint/2010/main" val="1323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spd="med" advTm="1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1"/>
            <a:ext cx="9143996" cy="514349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00450" y="5437279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 7.5” HDG Bolts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4571998" y="4267199"/>
            <a:ext cx="457202" cy="1110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4185879" y="4267200"/>
            <a:ext cx="386120" cy="1170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0"/>
          </p:cNvCxnSpPr>
          <p:nvPr/>
        </p:nvCxnSpPr>
        <p:spPr>
          <a:xfrm flipV="1">
            <a:off x="4572000" y="3200400"/>
            <a:ext cx="457200" cy="2236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0"/>
          </p:cNvCxnSpPr>
          <p:nvPr/>
        </p:nvCxnSpPr>
        <p:spPr>
          <a:xfrm flipH="1" flipV="1">
            <a:off x="4267200" y="3200400"/>
            <a:ext cx="304800" cy="2236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1500" y="6172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A307 bolts 5/8” thick should be torqued to 73 </a:t>
            </a:r>
            <a:r>
              <a:rPr lang="en-US" dirty="0" err="1"/>
              <a:t>ft</a:t>
            </a:r>
            <a:r>
              <a:rPr lang="en-US" dirty="0"/>
              <a:t>/lbs. A307 bolts ½” thick should be torqued to 37 </a:t>
            </a:r>
            <a:r>
              <a:rPr lang="en-US" dirty="0" err="1"/>
              <a:t>ft</a:t>
            </a:r>
            <a:r>
              <a:rPr lang="en-US" dirty="0"/>
              <a:t>/lbs.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3412" y="236287"/>
            <a:ext cx="7767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Torque per recommended wood council specs. Bolts are ½” diameter minimum.</a:t>
            </a:r>
          </a:p>
        </p:txBody>
      </p:sp>
    </p:spTree>
    <p:extLst>
      <p:ext uri="{BB962C8B-B14F-4D97-AF65-F5344CB8AC3E}">
        <p14:creationId xmlns:p14="http://schemas.microsoft.com/office/powerpoint/2010/main" val="4311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0"/>
            <a:ext cx="9143996" cy="514349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6300" y="260866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Installation Complete!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0"/>
            <a:ext cx="876299" cy="35796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612</Words>
  <Application>Microsoft Office PowerPoint</Application>
  <PresentationFormat>On-screen Show (4:3)</PresentationFormat>
  <Paragraphs>78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Lucida Sans Unicode</vt:lpstr>
      <vt:lpstr>Office Theme</vt:lpstr>
      <vt:lpstr>1_Office Theme</vt:lpstr>
      <vt:lpstr>Corner Beam Bracket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HD&amp;E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Story Post Bracket Assembly</dc:title>
  <dc:creator>Samuel Gaultney</dc:creator>
  <cp:lastModifiedBy>Alessandra Cuneo</cp:lastModifiedBy>
  <cp:revision>55</cp:revision>
  <cp:lastPrinted>2018-08-15T15:19:22Z</cp:lastPrinted>
  <dcterms:created xsi:type="dcterms:W3CDTF">2018-07-05T13:44:38Z</dcterms:created>
  <dcterms:modified xsi:type="dcterms:W3CDTF">2020-12-22T15:53:07Z</dcterms:modified>
</cp:coreProperties>
</file>