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handoutMasterIdLst>
    <p:handoutMasterId r:id="rId20"/>
  </p:handoutMasterIdLst>
  <p:sldIdLst>
    <p:sldId id="256" r:id="rId3"/>
    <p:sldId id="287" r:id="rId4"/>
    <p:sldId id="259" r:id="rId5"/>
    <p:sldId id="277" r:id="rId6"/>
    <p:sldId id="275" r:id="rId7"/>
    <p:sldId id="284" r:id="rId8"/>
    <p:sldId id="280" r:id="rId9"/>
    <p:sldId id="279" r:id="rId10"/>
    <p:sldId id="286" r:id="rId11"/>
    <p:sldId id="283" r:id="rId12"/>
    <p:sldId id="290" r:id="rId13"/>
    <p:sldId id="292" r:id="rId14"/>
    <p:sldId id="295" r:id="rId15"/>
    <p:sldId id="296" r:id="rId16"/>
    <p:sldId id="268" r:id="rId17"/>
    <p:sldId id="269" r:id="rId18"/>
  </p:sldIdLst>
  <p:sldSz cx="9144000" cy="6858000" type="screen4x3"/>
  <p:notesSz cx="147828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7F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16" autoAdjust="0"/>
    <p:restoredTop sz="94660"/>
  </p:normalViewPr>
  <p:slideViewPr>
    <p:cSldViewPr>
      <p:cViewPr varScale="1">
        <p:scale>
          <a:sx n="134" d="100"/>
          <a:sy n="134" d="100"/>
        </p:scale>
        <p:origin x="-954" y="-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6407220" cy="466725"/>
          </a:xfrm>
          <a:prstGeom prst="rect">
            <a:avLst/>
          </a:prstGeom>
        </p:spPr>
        <p:txBody>
          <a:bodyPr vert="horz" lIns="134956" tIns="67476" rIns="134956" bIns="67476" rtlCol="0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8372240" y="3"/>
            <a:ext cx="6407220" cy="466725"/>
          </a:xfrm>
          <a:prstGeom prst="rect">
            <a:avLst/>
          </a:prstGeom>
        </p:spPr>
        <p:txBody>
          <a:bodyPr vert="horz" lIns="134956" tIns="67476" rIns="134956" bIns="67476" rtlCol="0"/>
          <a:lstStyle>
            <a:lvl1pPr algn="r">
              <a:defRPr sz="1800"/>
            </a:lvl1pPr>
          </a:lstStyle>
          <a:p>
            <a:fld id="{3E435B7C-8C39-46DE-B1F3-C3CE7D9AECD8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29680"/>
            <a:ext cx="6407220" cy="466725"/>
          </a:xfrm>
          <a:prstGeom prst="rect">
            <a:avLst/>
          </a:prstGeom>
        </p:spPr>
        <p:txBody>
          <a:bodyPr vert="horz" lIns="134956" tIns="67476" rIns="134956" bIns="67476" rtlCol="0" anchor="b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8372240" y="8829680"/>
            <a:ext cx="6407220" cy="466725"/>
          </a:xfrm>
          <a:prstGeom prst="rect">
            <a:avLst/>
          </a:prstGeom>
        </p:spPr>
        <p:txBody>
          <a:bodyPr vert="horz" lIns="134956" tIns="67476" rIns="134956" bIns="67476" rtlCol="0" anchor="b"/>
          <a:lstStyle>
            <a:lvl1pPr algn="r">
              <a:defRPr sz="1800"/>
            </a:lvl1pPr>
          </a:lstStyle>
          <a:p>
            <a:fld id="{E8D9B7B3-CB28-416B-958C-3488CCE62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71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405881" cy="464820"/>
          </a:xfrm>
          <a:prstGeom prst="rect">
            <a:avLst/>
          </a:prstGeom>
        </p:spPr>
        <p:txBody>
          <a:bodyPr vert="horz" lIns="137520" tIns="68760" rIns="137520" bIns="68760" rtlCol="0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373505" y="0"/>
            <a:ext cx="6405881" cy="464820"/>
          </a:xfrm>
          <a:prstGeom prst="rect">
            <a:avLst/>
          </a:prstGeom>
        </p:spPr>
        <p:txBody>
          <a:bodyPr vert="horz" lIns="137520" tIns="68760" rIns="137520" bIns="68760" rtlCol="0"/>
          <a:lstStyle>
            <a:lvl1pPr algn="r">
              <a:defRPr sz="1800"/>
            </a:lvl1pPr>
          </a:lstStyle>
          <a:p>
            <a:fld id="{61D36EC9-BFE8-4FF8-BBC4-57938DAFC3DD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070475" y="698500"/>
            <a:ext cx="4641850" cy="3481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7520" tIns="68760" rIns="137520" bIns="6876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478281" y="4415791"/>
            <a:ext cx="11826240" cy="4183380"/>
          </a:xfrm>
          <a:prstGeom prst="rect">
            <a:avLst/>
          </a:prstGeom>
        </p:spPr>
        <p:txBody>
          <a:bodyPr vert="horz" lIns="137520" tIns="68760" rIns="137520" bIns="6876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6405881" cy="464820"/>
          </a:xfrm>
          <a:prstGeom prst="rect">
            <a:avLst/>
          </a:prstGeom>
        </p:spPr>
        <p:txBody>
          <a:bodyPr vert="horz" lIns="137520" tIns="68760" rIns="137520" bIns="68760" rtlCol="0" anchor="b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373505" y="8829967"/>
            <a:ext cx="6405881" cy="464820"/>
          </a:xfrm>
          <a:prstGeom prst="rect">
            <a:avLst/>
          </a:prstGeom>
        </p:spPr>
        <p:txBody>
          <a:bodyPr vert="horz" lIns="137520" tIns="68760" rIns="137520" bIns="68760" rtlCol="0" anchor="b"/>
          <a:lstStyle>
            <a:lvl1pPr algn="r">
              <a:defRPr sz="1800"/>
            </a:lvl1pPr>
          </a:lstStyle>
          <a:p>
            <a:fld id="{69CCD99A-DFF0-4E88-8CD1-434B0798C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65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BF27F-9B05-4F64-910E-3852B42A91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72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BF27F-9B05-4F64-910E-3852B42A91E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82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6CFD-4546-442B-8963-B92EAA483496}" type="datetime1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016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74E3B-D0A6-4665-A890-D4A1989E4084}" type="datetime1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17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31155-E44E-4331-AD24-C498996A59F3}" type="datetime1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1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ED5D-F598-4485-AE2F-6D6F0E7959FA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DD2-D524-4692-915A-0738BD9847A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874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19B5-2650-4492-B223-6A3E6718493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DD2-D524-4692-915A-0738BD9847A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477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E36B-8310-4B13-B880-030CF2FAB08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DD2-D524-4692-915A-0738BD9847A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02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853AD-29EE-4922-ABF8-5794865EBE73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DD2-D524-4692-915A-0738BD9847A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195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9DA2C-1651-40F0-8C80-5908485CC70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DD2-D524-4692-915A-0738BD9847A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157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F4F1-7CD5-4BCA-8E82-36C41C809418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DD2-D524-4692-915A-0738BD9847A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204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49DEC-4B36-46F3-B354-DD72B6F490D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DD2-D524-4692-915A-0738BD9847A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559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DEC29-BEC5-42E6-AD82-91A6CB66828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DD2-D524-4692-915A-0738BD9847A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866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67E1-33EB-42A9-B187-E3DC12C2B55B}" type="datetime1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49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61A4E-F4B1-46AC-A94F-4B13A4BECEF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DD2-D524-4692-915A-0738BD9847A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6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C4A1D-5D1B-4EDB-9245-2F5AA9143BEA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DD2-D524-4692-915A-0738BD9847A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576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458F-E2C8-412E-BC21-EF0A2F66B121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CDDD2-D524-4692-915A-0738BD9847A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69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7AF7-B92E-4FCE-938B-1015814A8317}" type="datetime1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32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FF29-8457-4BAA-B8D8-5BFB5FDF7567}" type="datetime1">
              <a:rPr lang="en-US" smtClean="0"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04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4CA0-4D45-41FF-919F-EF1EE9B28F9C}" type="datetime1">
              <a:rPr lang="en-US" smtClean="0"/>
              <a:t>9/3/2020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2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6EFE-1C49-45C0-960E-9C020F9134A1}" type="datetime1">
              <a:rPr lang="en-US" smtClean="0"/>
              <a:t>9/3/2020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6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2740F-CC35-4B7B-A4B1-21ABBA922B34}" type="datetime1">
              <a:rPr lang="en-US" smtClean="0"/>
              <a:t>9/3/2020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31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0CADD-6B84-4D57-8B36-B305149E4442}" type="datetime1">
              <a:rPr lang="en-US" smtClean="0"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44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DBB1C-83C3-409E-97BA-4BF2AD1ACB85}" type="datetime1">
              <a:rPr lang="en-US" smtClean="0"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25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7CC9B-A2AE-4551-94E7-16CDCFCB336B}" type="datetime1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9FD82-E100-47BA-9CDB-A2BC7D485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4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CDBCD-4262-4034-88C2-2C0BCE0D80D8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9/3/2020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CDDD2-D524-4692-915A-0738BD9847A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8724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hdgep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hyperlink" Target="http://www.hdgep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hdgep.com/" TargetMode="External"/><Relationship Id="rId4" Type="http://schemas.openxmlformats.org/officeDocument/2006/relationships/hyperlink" Target="mailto:info@hdgep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0585" y="1535508"/>
            <a:ext cx="7772400" cy="1470025"/>
          </a:xfrm>
        </p:spPr>
        <p:txBody>
          <a:bodyPr/>
          <a:lstStyle/>
          <a:p>
            <a:r>
              <a:rPr lang="en-US" dirty="0"/>
              <a:t>Deck Lateral Load </a:t>
            </a:r>
            <a:br>
              <a:rPr lang="en-US" dirty="0"/>
            </a:br>
            <a:r>
              <a:rPr lang="en-US" dirty="0"/>
              <a:t>Bracket Assembly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1859" y="6525696"/>
            <a:ext cx="74687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1">
                    <a:lumMod val="65000"/>
                  </a:schemeClr>
                </a:solidFill>
              </a:rPr>
              <a:t>USPTO No. 10,024,046: Bracket Bracing System -  Copyright© 2018 HDG, Inc. All Rights Reserved - Terms of Use Listed @ www.hdgep.com  -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33400"/>
            <a:ext cx="7315200" cy="8238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1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82858" y="6305908"/>
            <a:ext cx="5546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209 Tidwell Drive  Alpharetta, Georgia 30004   Office 770-777-7007 ~ ext. 234  </a:t>
            </a:r>
            <a:r>
              <a:rPr lang="en-US" sz="1000" i="1" dirty="0">
                <a:solidFill>
                  <a:schemeClr val="bg1">
                    <a:lumMod val="65000"/>
                  </a:schemeClr>
                </a:solidFill>
              </a:rPr>
              <a:t>E-mail: info@hdgep.com</a:t>
            </a:r>
          </a:p>
          <a:p>
            <a:endParaRPr lang="en-US" sz="1000" i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674B76A-D475-42A0-8B96-93B5DE635B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2" r="16854" b="14289"/>
          <a:stretch/>
        </p:blipFill>
        <p:spPr>
          <a:xfrm>
            <a:off x="157680" y="3656581"/>
            <a:ext cx="4157359" cy="2034785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DA759A6-970A-415C-A794-BD8801D98E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" t="27421" r="5914" b="11440"/>
          <a:stretch/>
        </p:blipFill>
        <p:spPr>
          <a:xfrm>
            <a:off x="4709982" y="3985594"/>
            <a:ext cx="4379605" cy="19535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4639" y="2923731"/>
            <a:ext cx="6400800" cy="1752600"/>
          </a:xfrm>
        </p:spPr>
        <p:txBody>
          <a:bodyPr/>
          <a:lstStyle/>
          <a:p>
            <a:r>
              <a:rPr lang="en-US" i="1" dirty="0"/>
              <a:t>Featuring:</a:t>
            </a:r>
          </a:p>
          <a:p>
            <a:r>
              <a:rPr lang="en-US" i="1" dirty="0"/>
              <a:t>The H7-LLB Bracket</a:t>
            </a:r>
          </a:p>
        </p:txBody>
      </p:sp>
    </p:spTree>
    <p:extLst>
      <p:ext uri="{BB962C8B-B14F-4D97-AF65-F5344CB8AC3E}">
        <p14:creationId xmlns:p14="http://schemas.microsoft.com/office/powerpoint/2010/main" val="2476867322"/>
      </p:ext>
    </p:extLst>
  </p:cSld>
  <p:clrMapOvr>
    <a:masterClrMapping/>
  </p:clrMapOvr>
  <p:transition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xmlns="" id="{227ECA1F-B459-4F32-ACBF-91C430250A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2" t="16797" r="15740" b="10372"/>
          <a:stretch/>
        </p:blipFill>
        <p:spPr>
          <a:xfrm>
            <a:off x="689570" y="990600"/>
            <a:ext cx="6625630" cy="4935329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xmlns="" id="{15FC9F3F-0750-4A4B-BE02-276F2B078E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2" t="16093" r="15316" b="14041"/>
          <a:stretch/>
        </p:blipFill>
        <p:spPr>
          <a:xfrm>
            <a:off x="304800" y="838200"/>
            <a:ext cx="7075894" cy="514086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857250"/>
            <a:ext cx="9144000" cy="0"/>
          </a:xfrm>
          <a:prstGeom prst="line">
            <a:avLst/>
          </a:prstGeom>
          <a:ln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00075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1" y="76200"/>
            <a:ext cx="876299" cy="35796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fld id="{4799FD82-E100-47BA-9CDB-A2BC7D485A07}" type="slidenum">
              <a:rPr lang="en-US" smtClean="0"/>
              <a:t>10</a:t>
            </a:fld>
            <a:endParaRPr lang="en-US" dirty="0"/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 flipH="1">
            <a:off x="4572000" y="3200400"/>
            <a:ext cx="88617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848077" y="244134"/>
            <a:ext cx="7391400" cy="5753980"/>
            <a:chOff x="848077" y="244134"/>
            <a:chExt cx="7391400" cy="5753980"/>
          </a:xfrm>
        </p:grpSpPr>
        <p:grpSp>
          <p:nvGrpSpPr>
            <p:cNvPr id="2" name="Group 1"/>
            <p:cNvGrpSpPr/>
            <p:nvPr/>
          </p:nvGrpSpPr>
          <p:grpSpPr>
            <a:xfrm>
              <a:off x="848077" y="244134"/>
              <a:ext cx="7391400" cy="5753980"/>
              <a:chOff x="876299" y="249495"/>
              <a:chExt cx="7391400" cy="575398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876299" y="249495"/>
                <a:ext cx="7391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With 4” Space Filled in Top View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534503" y="3041680"/>
                <a:ext cx="16002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Queen Bracket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383144" y="5280636"/>
                <a:ext cx="1600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Lateral Load Bracket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396007" y="3585203"/>
                <a:ext cx="16002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Wall Studs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876299" y="5664921"/>
                <a:ext cx="16002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Floor Joists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500010" y="3041680"/>
                <a:ext cx="195297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4” Space For Brick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981222" y="2561307"/>
                <a:ext cx="16002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Ledger</a:t>
                </a:r>
              </a:p>
            </p:txBody>
          </p:sp>
          <p:cxnSp>
            <p:nvCxnSpPr>
              <p:cNvPr id="21" name="Straight Arrow Connector 20"/>
              <p:cNvCxnSpPr>
                <a:cxnSpLocks/>
              </p:cNvCxnSpPr>
              <p:nvPr/>
            </p:nvCxnSpPr>
            <p:spPr>
              <a:xfrm flipH="1" flipV="1">
                <a:off x="4094467" y="4797227"/>
                <a:ext cx="657400" cy="48087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cxnSpLocks/>
              </p:cNvCxnSpPr>
              <p:nvPr/>
            </p:nvCxnSpPr>
            <p:spPr>
              <a:xfrm flipV="1">
                <a:off x="1976741" y="5759180"/>
                <a:ext cx="1175681" cy="8463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>
                <a:cxnSpLocks/>
              </p:cNvCxnSpPr>
              <p:nvPr/>
            </p:nvCxnSpPr>
            <p:spPr>
              <a:xfrm flipV="1">
                <a:off x="2293103" y="4505443"/>
                <a:ext cx="445638" cy="31596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>
                <a:cxnSpLocks/>
              </p:cNvCxnSpPr>
              <p:nvPr/>
            </p:nvCxnSpPr>
            <p:spPr>
              <a:xfrm>
                <a:off x="2286363" y="4823622"/>
                <a:ext cx="459117" cy="21404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886768" y="4596988"/>
                <a:ext cx="16002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1/2</a:t>
                </a:r>
                <a:r>
                  <a:rPr lang="en-US" sz="1600" dirty="0" smtClean="0"/>
                  <a:t>” </a:t>
                </a:r>
                <a:r>
                  <a:rPr lang="en-US" sz="1600" dirty="0"/>
                  <a:t>HDG Steel </a:t>
                </a:r>
                <a:r>
                  <a:rPr lang="en-US" sz="1600" dirty="0" smtClean="0"/>
                  <a:t>Bolts or 8 </a:t>
                </a:r>
                <a:r>
                  <a:rPr lang="en-US" sz="1600" dirty="0"/>
                  <a:t>S</a:t>
                </a:r>
                <a:r>
                  <a:rPr lang="en-US" sz="1600" dirty="0" smtClean="0"/>
                  <a:t>tructural </a:t>
                </a:r>
                <a:r>
                  <a:rPr lang="en-US" sz="1600" dirty="0"/>
                  <a:t>S</a:t>
                </a:r>
                <a:r>
                  <a:rPr lang="en-US" sz="1600" dirty="0" smtClean="0"/>
                  <a:t>crews each</a:t>
                </a:r>
                <a:endParaRPr lang="en-US" sz="1600" dirty="0"/>
              </a:p>
            </p:txBody>
          </p:sp>
          <p:cxnSp>
            <p:nvCxnSpPr>
              <p:cNvPr id="35" name="Straight Arrow Connector 34"/>
              <p:cNvCxnSpPr>
                <a:cxnSpLocks/>
              </p:cNvCxnSpPr>
              <p:nvPr/>
            </p:nvCxnSpPr>
            <p:spPr>
              <a:xfrm flipH="1">
                <a:off x="3514533" y="3739161"/>
                <a:ext cx="706173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>
                <a:cxnSpLocks/>
              </p:cNvCxnSpPr>
              <p:nvPr/>
            </p:nvCxnSpPr>
            <p:spPr>
              <a:xfrm>
                <a:off x="5515244" y="3739161"/>
                <a:ext cx="774435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1D1BE79A-B418-479E-B2F6-A3B3EFCE6485}"/>
                </a:ext>
              </a:extLst>
            </p:cNvPr>
            <p:cNvSpPr txBox="1"/>
            <p:nvPr/>
          </p:nvSpPr>
          <p:spPr>
            <a:xfrm>
              <a:off x="3839398" y="1427593"/>
              <a:ext cx="17994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Corner Bracket</a:t>
              </a:r>
            </a:p>
            <a:p>
              <a:r>
                <a:rPr lang="en-US" sz="1600" dirty="0"/>
                <a:t>With Gusset Plate</a:t>
              </a: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D88D0796-963A-4A90-9893-C75145B7BFD5}"/>
              </a:ext>
            </a:extLst>
          </p:cNvPr>
          <p:cNvCxnSpPr>
            <a:cxnSpLocks/>
          </p:cNvCxnSpPr>
          <p:nvPr/>
        </p:nvCxnSpPr>
        <p:spPr>
          <a:xfrm flipH="1">
            <a:off x="3963561" y="1993266"/>
            <a:ext cx="608439" cy="2629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305950" y="1219200"/>
            <a:ext cx="866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(H2-GCR)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5851202" y="2819400"/>
            <a:ext cx="866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(H1-GQ)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4723645" y="5032303"/>
            <a:ext cx="866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(H7-LLB)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67974739"/>
      </p:ext>
    </p:extLst>
  </p:cSld>
  <p:clrMapOvr>
    <a:masterClrMapping/>
  </p:clrMapOvr>
  <p:transition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14" y="1130531"/>
            <a:ext cx="6753741" cy="472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0" y="857250"/>
            <a:ext cx="9144000" cy="0"/>
          </a:xfrm>
          <a:prstGeom prst="line">
            <a:avLst/>
          </a:prstGeom>
          <a:ln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00075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1" y="76200"/>
            <a:ext cx="876299" cy="35796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fld id="{4799FD82-E100-47BA-9CDB-A2BC7D485A07}" type="slidenum">
              <a:rPr lang="en-US" smtClean="0"/>
              <a:t>11</a:t>
            </a:fld>
            <a:endParaRPr lang="en-US" dirty="0"/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2536359" y="2849585"/>
            <a:ext cx="916317" cy="5345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800100" y="110995"/>
            <a:ext cx="7932183" cy="5650182"/>
            <a:chOff x="828322" y="116356"/>
            <a:chExt cx="7932183" cy="5650182"/>
          </a:xfrm>
        </p:grpSpPr>
        <p:sp>
          <p:nvSpPr>
            <p:cNvPr id="11" name="TextBox 10"/>
            <p:cNvSpPr txBox="1"/>
            <p:nvPr/>
          </p:nvSpPr>
          <p:spPr>
            <a:xfrm>
              <a:off x="828322" y="116356"/>
              <a:ext cx="7391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Deck Corner Restraint Assembly – </a:t>
              </a:r>
              <a:r>
                <a:rPr lang="en-US" dirty="0" smtClean="0"/>
                <a:t>Front Side View</a:t>
              </a:r>
            </a:p>
            <a:p>
              <a:pPr algn="ctr"/>
              <a:r>
                <a:rPr lang="en-US" dirty="0" smtClean="0"/>
                <a:t>As applied to Siding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02734" y="4117006"/>
              <a:ext cx="1600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H7-LLB</a:t>
              </a:r>
            </a:p>
            <a:p>
              <a:pPr algn="ctr"/>
              <a:r>
                <a:rPr lang="en-US" sz="1600" dirty="0" smtClean="0"/>
                <a:t>Lateral </a:t>
              </a:r>
              <a:r>
                <a:rPr lang="en-US" sz="1600" dirty="0"/>
                <a:t>Load Bracket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24022" y="5077007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Rim Board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160305" y="4155860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Floor Joists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180606" y="5181763"/>
              <a:ext cx="19529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Siding</a:t>
              </a:r>
              <a:br>
                <a:rPr lang="en-US" sz="1600" dirty="0" smtClean="0"/>
              </a:br>
              <a:r>
                <a:rPr lang="en-US" sz="1600" dirty="0" smtClean="0"/>
                <a:t>(Non-brick house)</a:t>
              </a:r>
              <a:endParaRPr lang="en-US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43195" y="4843209"/>
              <a:ext cx="800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Ledger</a:t>
              </a:r>
              <a:endParaRPr lang="en-US" sz="1600" dirty="0"/>
            </a:p>
          </p:txBody>
        </p:sp>
        <p:cxnSp>
          <p:nvCxnSpPr>
            <p:cNvPr id="21" name="Straight Arrow Connector 20"/>
            <p:cNvCxnSpPr>
              <a:cxnSpLocks/>
            </p:cNvCxnSpPr>
            <p:nvPr/>
          </p:nvCxnSpPr>
          <p:spPr>
            <a:xfrm flipH="1" flipV="1">
              <a:off x="4396006" y="4700891"/>
              <a:ext cx="561189" cy="43470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cxnSpLocks/>
            </p:cNvCxnSpPr>
            <p:nvPr/>
          </p:nvCxnSpPr>
          <p:spPr>
            <a:xfrm flipV="1">
              <a:off x="2843295" y="4875923"/>
              <a:ext cx="1175681" cy="846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cxnSpLocks/>
            </p:cNvCxnSpPr>
            <p:nvPr/>
          </p:nvCxnSpPr>
          <p:spPr>
            <a:xfrm flipV="1">
              <a:off x="2693305" y="3713334"/>
              <a:ext cx="445638" cy="3159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cxnSpLocks/>
            </p:cNvCxnSpPr>
            <p:nvPr/>
          </p:nvCxnSpPr>
          <p:spPr>
            <a:xfrm>
              <a:off x="2694434" y="4013272"/>
              <a:ext cx="459117" cy="21404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243095" y="3736906"/>
              <a:ext cx="160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1/2</a:t>
              </a:r>
              <a:r>
                <a:rPr lang="en-US" sz="1600" dirty="0" smtClean="0"/>
                <a:t>” </a:t>
              </a:r>
              <a:r>
                <a:rPr lang="en-US" sz="1600" dirty="0"/>
                <a:t>HDG Steel Bolts</a:t>
              </a:r>
            </a:p>
          </p:txBody>
        </p:sp>
        <p:cxnSp>
          <p:nvCxnSpPr>
            <p:cNvPr id="35" name="Straight Arrow Connector 34"/>
            <p:cNvCxnSpPr>
              <a:cxnSpLocks/>
            </p:cNvCxnSpPr>
            <p:nvPr/>
          </p:nvCxnSpPr>
          <p:spPr>
            <a:xfrm flipH="1">
              <a:off x="7114823" y="4494414"/>
              <a:ext cx="609599" cy="42382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cxnSpLocks/>
            </p:cNvCxnSpPr>
            <p:nvPr/>
          </p:nvCxnSpPr>
          <p:spPr>
            <a:xfrm>
              <a:off x="3925790" y="1910361"/>
              <a:ext cx="77443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D1BE79A-B418-479E-B2F6-A3B3EFCE6485}"/>
              </a:ext>
            </a:extLst>
          </p:cNvPr>
          <p:cNvSpPr txBox="1"/>
          <p:nvPr/>
        </p:nvSpPr>
        <p:spPr>
          <a:xfrm>
            <a:off x="1364464" y="2027786"/>
            <a:ext cx="1799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H2-GCL </a:t>
            </a:r>
          </a:p>
          <a:p>
            <a:r>
              <a:rPr lang="en-US" sz="1600" dirty="0" smtClean="0"/>
              <a:t>Corner </a:t>
            </a:r>
            <a:r>
              <a:rPr lang="en-US" sz="1600" dirty="0"/>
              <a:t>Bracket</a:t>
            </a:r>
          </a:p>
          <a:p>
            <a:r>
              <a:rPr lang="en-US" sz="1600" dirty="0" smtClean="0"/>
              <a:t>With Gusset </a:t>
            </a:r>
            <a:r>
              <a:rPr lang="en-US" sz="1600" dirty="0"/>
              <a:t>Plate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695873" y="1612612"/>
            <a:ext cx="1107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4x4</a:t>
            </a:r>
          </a:p>
          <a:p>
            <a:r>
              <a:rPr lang="en-US" sz="1600" dirty="0" smtClean="0"/>
              <a:t>Handrail </a:t>
            </a:r>
            <a:r>
              <a:rPr lang="en-US" sz="1600" dirty="0" smtClean="0"/>
              <a:t>Post</a:t>
            </a:r>
            <a:endParaRPr lang="en-US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190814" y="5130235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Rim Joist</a:t>
            </a:r>
            <a:endParaRPr lang="en-US" sz="1600" dirty="0"/>
          </a:p>
        </p:txBody>
      </p:sp>
      <p:cxnSp>
        <p:nvCxnSpPr>
          <p:cNvPr id="38" name="Straight Arrow Connector 37"/>
          <p:cNvCxnSpPr>
            <a:cxnSpLocks/>
          </p:cNvCxnSpPr>
          <p:nvPr/>
        </p:nvCxnSpPr>
        <p:spPr>
          <a:xfrm flipV="1">
            <a:off x="533400" y="4368225"/>
            <a:ext cx="457514" cy="7803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</p:cNvCxnSpPr>
          <p:nvPr/>
        </p:nvCxnSpPr>
        <p:spPr>
          <a:xfrm flipH="1" flipV="1">
            <a:off x="4983873" y="4023932"/>
            <a:ext cx="624054" cy="3268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39041"/>
      </p:ext>
    </p:extLst>
  </p:cSld>
  <p:clrMapOvr>
    <a:masterClrMapping/>
  </p:clrMapOvr>
  <p:transition advTm="10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857250"/>
            <a:ext cx="9144000" cy="0"/>
          </a:xfrm>
          <a:prstGeom prst="line">
            <a:avLst/>
          </a:prstGeom>
          <a:ln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00075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1" y="76200"/>
            <a:ext cx="876299" cy="35796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fld id="{4799FD82-E100-47BA-9CDB-A2BC7D485A07}" type="slidenum">
              <a:rPr lang="en-US" smtClean="0"/>
              <a:t>12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6300" y="762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Deck Corner Restraint Assembly – Side View</a:t>
            </a:r>
          </a:p>
          <a:p>
            <a:pPr algn="ctr"/>
            <a:r>
              <a:rPr lang="en-US" sz="2000" dirty="0" smtClean="0"/>
              <a:t>As applied to Brick (With Queen Bracket)</a:t>
            </a:r>
            <a:endParaRPr lang="en-US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721995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520884"/>
      </p:ext>
    </p:extLst>
  </p:cSld>
  <p:clrMapOvr>
    <a:masterClrMapping/>
  </p:clrMapOvr>
  <p:transition advTm="10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857250"/>
            <a:ext cx="9144000" cy="0"/>
          </a:xfrm>
          <a:prstGeom prst="line">
            <a:avLst/>
          </a:prstGeom>
          <a:ln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00075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1" y="76200"/>
            <a:ext cx="876299" cy="35796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fld id="{4799FD82-E100-47BA-9CDB-A2BC7D485A07}" type="slidenum">
              <a:rPr lang="en-US" smtClean="0"/>
              <a:t>13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6300" y="762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Deck Corner Restraint Assembly – Top View</a:t>
            </a:r>
          </a:p>
          <a:p>
            <a:pPr algn="ctr"/>
            <a:r>
              <a:rPr lang="en-US" sz="2000" dirty="0" smtClean="0"/>
              <a:t>As applied to Brick (With Queen Bracket)</a:t>
            </a:r>
            <a:endParaRPr lang="en-US" sz="2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 r="2763"/>
          <a:stretch/>
        </p:blipFill>
        <p:spPr bwMode="auto">
          <a:xfrm>
            <a:off x="-381000" y="1901457"/>
            <a:ext cx="10298446" cy="262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3488675"/>
      </p:ext>
    </p:extLst>
  </p:cSld>
  <p:clrMapOvr>
    <a:masterClrMapping/>
  </p:clrMapOvr>
  <p:transition advTm="10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857250"/>
            <a:ext cx="9144000" cy="0"/>
          </a:xfrm>
          <a:prstGeom prst="line">
            <a:avLst/>
          </a:prstGeom>
          <a:ln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00075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1" y="76200"/>
            <a:ext cx="876299" cy="35796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fld id="{4799FD82-E100-47BA-9CDB-A2BC7D485A07}" type="slidenum">
              <a:rPr lang="en-US" smtClean="0"/>
              <a:t>14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6300" y="762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Deck Corner Restraint Assembly – Full Deck Top View</a:t>
            </a:r>
          </a:p>
          <a:p>
            <a:pPr algn="ctr"/>
            <a:r>
              <a:rPr lang="en-US" sz="2000" dirty="0" smtClean="0"/>
              <a:t>As applied to Brick (With Queen Bracket)</a:t>
            </a: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9" t="1656" r="9263"/>
          <a:stretch/>
        </p:blipFill>
        <p:spPr bwMode="auto">
          <a:xfrm>
            <a:off x="1339702" y="990600"/>
            <a:ext cx="6585098" cy="515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146870"/>
      </p:ext>
    </p:extLst>
  </p:cSld>
  <p:clrMapOvr>
    <a:masterClrMapping/>
  </p:clrMapOvr>
  <p:transition advTm="10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37105" y="658797"/>
            <a:ext cx="8915400" cy="733655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INSTALLATION GUIDE FOR DECK LATERAL LOAD BRACKETS</a:t>
            </a:r>
            <a:endParaRPr lang="en-US" sz="1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r>
              <a:rPr lang="en-US" sz="14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Read Guide Completely Before Installation</a:t>
            </a:r>
            <a:endParaRPr lang="en-US" sz="1800" b="1" dirty="0">
              <a:solidFill>
                <a:srgbClr val="1F497D">
                  <a:lumMod val="50000"/>
                </a:srgb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0186" y="5277583"/>
            <a:ext cx="6487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Instructions are not intended to replace deck construction plans.</a:t>
            </a:r>
          </a:p>
          <a:p>
            <a:pPr algn="ctr"/>
            <a:r>
              <a:rPr lang="en-US" b="1" dirty="0">
                <a:solidFill>
                  <a:prstClr val="black"/>
                </a:solidFill>
              </a:rPr>
              <a:t>Shown for product illustration purposes only.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60547" y="5277582"/>
            <a:ext cx="7086600" cy="646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1600" y="6161801"/>
            <a:ext cx="80772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  <a:ea typeface="Adobe Ming Std L" panose="02020300000000000000" pitchFamily="18" charset="-128"/>
              </a:rPr>
              <a:t>Contact: </a:t>
            </a:r>
            <a:r>
              <a:rPr lang="en-US" sz="1400" i="1" dirty="0">
                <a:solidFill>
                  <a:prstClr val="black"/>
                </a:solidFill>
                <a:ea typeface="Adobe Ming Std L" panose="02020300000000000000" pitchFamily="18" charset="-128"/>
                <a:hlinkClick r:id="rId3"/>
              </a:rPr>
              <a:t>info@hdgep.com</a:t>
            </a:r>
            <a:r>
              <a:rPr lang="en-US" sz="1400" i="1" dirty="0">
                <a:solidFill>
                  <a:prstClr val="black"/>
                </a:solidFill>
                <a:ea typeface="Adobe Ming Std L" panose="02020300000000000000" pitchFamily="18" charset="-128"/>
              </a:rPr>
              <a:t> or 770) 777-7007 Ext 234 for Additional Information</a:t>
            </a:r>
          </a:p>
          <a:p>
            <a:r>
              <a:rPr lang="en-US" sz="1400" i="1" dirty="0">
                <a:solidFill>
                  <a:prstClr val="black"/>
                </a:solidFill>
                <a:ea typeface="Adobe Ming Std L" panose="02020300000000000000" pitchFamily="18" charset="-128"/>
              </a:rPr>
              <a:t>See </a:t>
            </a:r>
            <a:r>
              <a:rPr lang="en-US" sz="1400" i="1" dirty="0">
                <a:solidFill>
                  <a:prstClr val="black"/>
                </a:solidFill>
                <a:ea typeface="Adobe Ming Std L" panose="02020300000000000000" pitchFamily="18" charset="-128"/>
                <a:hlinkClick r:id="rId4"/>
              </a:rPr>
              <a:t>www.hdgep.com</a:t>
            </a:r>
            <a:r>
              <a:rPr lang="en-US" sz="1400" i="1" dirty="0">
                <a:solidFill>
                  <a:prstClr val="black"/>
                </a:solidFill>
                <a:ea typeface="Adobe Ming Std L" panose="02020300000000000000" pitchFamily="18" charset="-128"/>
              </a:rPr>
              <a:t> for Instructional Video and Individual Product Specifications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F497D">
                  <a:lumMod val="50000"/>
                </a:srgb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42464" y="1501338"/>
            <a:ext cx="690468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1">
                    <a:lumMod val="65000"/>
                  </a:schemeClr>
                </a:solidFill>
                <a:ea typeface="Adobe Ming Std L" panose="02020300000000000000" pitchFamily="18" charset="-128"/>
              </a:rPr>
              <a:t>Check for Additional Requirements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>
                    <a:lumMod val="65000"/>
                  </a:schemeClr>
                </a:solidFill>
                <a:ea typeface="Adobe Ming Std L" panose="02020300000000000000" pitchFamily="18" charset="-128"/>
              </a:rPr>
              <a:t>Per Deck Design Professional AND local code authority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rgbClr val="1F497D">
                    <a:lumMod val="50000"/>
                  </a:srgbClr>
                </a:solidFill>
                <a:ea typeface="Adobe Ming Std L" panose="02020300000000000000" pitchFamily="18" charset="-128"/>
                <a:cs typeface="Lucida Sans Unicode" panose="020B0602030504020204" pitchFamily="34" charset="0"/>
              </a:rPr>
              <a:t>Fasteners: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rgbClr val="1F497D">
                    <a:lumMod val="50000"/>
                  </a:srgbClr>
                </a:solidFill>
                <a:ea typeface="Adobe Ming Std L" panose="02020300000000000000" pitchFamily="18" charset="-128"/>
                <a:cs typeface="Lucida Sans Unicode" panose="020B0602030504020204" pitchFamily="34" charset="0"/>
              </a:rPr>
              <a:t>Installed ONLY in provided and specified holes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rgbClr val="1F497D">
                    <a:lumMod val="50000"/>
                  </a:srgbClr>
                </a:solidFill>
                <a:ea typeface="Adobe Ming Std L" panose="02020300000000000000" pitchFamily="18" charset="-128"/>
                <a:cs typeface="Lucida Sans Unicode" panose="020B0602030504020204" pitchFamily="34" charset="0"/>
              </a:rPr>
              <a:t>Are to meet or exceed local code requirements.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1F497D">
                    <a:lumMod val="50000"/>
                  </a:srgbClr>
                </a:solidFill>
                <a:ea typeface="Adobe Ming Std L" panose="02020300000000000000" pitchFamily="18" charset="-128"/>
                <a:cs typeface="Lucida Sans Unicode" panose="020B0602030504020204" pitchFamily="34" charset="0"/>
              </a:rPr>
              <a:t>Recommended: Fasten Master Headlock 2-7/8” Structural Wood Screws</a:t>
            </a:r>
            <a:endParaRPr lang="en-US" sz="1600" i="1" dirty="0">
              <a:solidFill>
                <a:schemeClr val="bg1">
                  <a:lumMod val="65000"/>
                </a:schemeClr>
              </a:solidFill>
              <a:ea typeface="Adobe Ming Std L" panose="02020300000000000000" pitchFamily="18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1">
                    <a:lumMod val="65000"/>
                  </a:schemeClr>
                </a:solidFill>
                <a:ea typeface="Adobe Ming Std L" panose="02020300000000000000" pitchFamily="18" charset="-128"/>
              </a:rPr>
              <a:t>Certifications: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>
                    <a:lumMod val="65000"/>
                  </a:schemeClr>
                </a:solidFill>
                <a:ea typeface="Adobe Ming Std L" panose="02020300000000000000" pitchFamily="18" charset="-128"/>
              </a:rPr>
              <a:t>HDG, Inc. Engineered Products: </a:t>
            </a:r>
            <a:r>
              <a:rPr lang="en-US" sz="1600" b="1" i="1" dirty="0">
                <a:solidFill>
                  <a:schemeClr val="bg1">
                    <a:lumMod val="65000"/>
                  </a:schemeClr>
                </a:solidFill>
                <a:ea typeface="Adobe Ming Std L" panose="02020300000000000000" pitchFamily="18" charset="-128"/>
              </a:rPr>
              <a:t>Subject to 1 Year Limited Warranty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1">
                    <a:lumMod val="65000"/>
                  </a:schemeClr>
                </a:solidFill>
                <a:ea typeface="Adobe Ming Std L" panose="02020300000000000000" pitchFamily="18" charset="-128"/>
              </a:rPr>
              <a:t>USPTO:</a:t>
            </a:r>
            <a:r>
              <a:rPr lang="en-US" sz="1600" i="1" dirty="0">
                <a:solidFill>
                  <a:schemeClr val="bg1">
                    <a:lumMod val="65000"/>
                  </a:schemeClr>
                </a:solidFill>
                <a:ea typeface="Adobe Ming Std L" panose="02020300000000000000" pitchFamily="18" charset="-128"/>
              </a:rPr>
              <a:t> No. 10,024,046: Bracket Bracing System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prstClr val="black"/>
                </a:solidFill>
                <a:ea typeface="Adobe Ming Std L" panose="02020300000000000000" pitchFamily="18" charset="-128"/>
              </a:rPr>
              <a:t>Copyright © </a:t>
            </a:r>
            <a:r>
              <a:rPr lang="en-US" sz="1600" i="1" dirty="0">
                <a:solidFill>
                  <a:prstClr val="black"/>
                </a:solidFill>
                <a:ea typeface="Adobe Ming Std L" panose="02020300000000000000" pitchFamily="18" charset="-128"/>
              </a:rPr>
              <a:t>2018 HDG, Inc.  ~  All Rights Reserved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prstClr val="black"/>
                </a:solidFill>
                <a:ea typeface="Adobe Ming Std L" panose="02020300000000000000" pitchFamily="18" charset="-128"/>
              </a:rPr>
              <a:t>Terms of Use: </a:t>
            </a:r>
            <a:r>
              <a:rPr lang="en-US" sz="1600" i="1" dirty="0">
                <a:solidFill>
                  <a:prstClr val="black"/>
                </a:solidFill>
                <a:ea typeface="Adobe Ming Std L" panose="02020300000000000000" pitchFamily="18" charset="-128"/>
              </a:rPr>
              <a:t>Listed @ www.hdgep.com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1" y="76200"/>
            <a:ext cx="876299" cy="35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49781"/>
      </p:ext>
    </p:extLst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0" grpId="0" animBg="1"/>
      <p:bldP spid="8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27258" y="-169801"/>
            <a:ext cx="7748540" cy="1320730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  <a:p>
            <a:endParaRPr lang="en-US" sz="1200" dirty="0">
              <a:solidFill>
                <a:srgbClr val="1F497D">
                  <a:lumMod val="50000"/>
                </a:srgb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Lateral Load Bracket Assembly Guide </a:t>
            </a:r>
          </a:p>
          <a:p>
            <a:endParaRPr lang="en-US" sz="1400" b="1" i="1" dirty="0">
              <a:solidFill>
                <a:srgbClr val="FF000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r>
              <a:rPr lang="en-US" sz="1400" b="1" i="1" dirty="0">
                <a:solidFill>
                  <a:srgbClr val="FF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* </a:t>
            </a:r>
            <a:r>
              <a:rPr lang="en-US" sz="1400" b="1" i="1" u="sng" dirty="0">
                <a:solidFill>
                  <a:srgbClr val="FF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Read Guide Completely Before Installation </a:t>
            </a:r>
            <a:r>
              <a:rPr lang="en-US" sz="1400" b="1" i="1" dirty="0">
                <a:solidFill>
                  <a:srgbClr val="FF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* </a:t>
            </a:r>
            <a:endParaRPr lang="en-US" sz="1400" b="1" dirty="0">
              <a:solidFill>
                <a:srgbClr val="1F497D">
                  <a:lumMod val="50000"/>
                </a:srgb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endParaRPr lang="en-US" sz="1400" b="1" u="sng" dirty="0">
              <a:solidFill>
                <a:srgbClr val="1F497D">
                  <a:lumMod val="50000"/>
                </a:srgb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r>
              <a:rPr lang="en-US" sz="2400" b="1" u="sng" dirty="0">
                <a:solidFill>
                  <a:srgbClr val="1F497D">
                    <a:lumMod val="50000"/>
                  </a:srgb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Certifications</a:t>
            </a:r>
            <a:endParaRPr lang="en-US" sz="1400" i="1" u="sng" dirty="0">
              <a:solidFill>
                <a:srgbClr val="FF000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019" y="152400"/>
            <a:ext cx="876299" cy="3579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7867" y="4558701"/>
            <a:ext cx="6487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Instructions are not intended to replace deck construction plans.</a:t>
            </a:r>
          </a:p>
          <a:p>
            <a:pPr algn="ctr"/>
            <a:r>
              <a:rPr lang="en-US" b="1" dirty="0">
                <a:solidFill>
                  <a:prstClr val="black"/>
                </a:solidFill>
              </a:rPr>
              <a:t>Shown for product illustration purposes only.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8228" y="4346215"/>
            <a:ext cx="7086600" cy="107130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57867" y="6143068"/>
            <a:ext cx="80772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  <a:ea typeface="Adobe Ming Std L" panose="02020300000000000000" pitchFamily="18" charset="-128"/>
              </a:rPr>
              <a:t>Contact: </a:t>
            </a:r>
            <a:r>
              <a:rPr lang="en-US" sz="1400" i="1" dirty="0">
                <a:solidFill>
                  <a:prstClr val="black"/>
                </a:solidFill>
                <a:ea typeface="Adobe Ming Std L" panose="02020300000000000000" pitchFamily="18" charset="-128"/>
                <a:hlinkClick r:id="rId4"/>
              </a:rPr>
              <a:t>info@hdgep.com</a:t>
            </a:r>
            <a:r>
              <a:rPr lang="en-US" sz="1400" i="1" dirty="0">
                <a:solidFill>
                  <a:prstClr val="black"/>
                </a:solidFill>
                <a:ea typeface="Adobe Ming Std L" panose="02020300000000000000" pitchFamily="18" charset="-128"/>
              </a:rPr>
              <a:t> or 770) 777-7007 Ext 234 for Additional Information</a:t>
            </a:r>
          </a:p>
          <a:p>
            <a:r>
              <a:rPr lang="en-US" sz="1400" i="1" dirty="0">
                <a:solidFill>
                  <a:prstClr val="black"/>
                </a:solidFill>
                <a:ea typeface="Adobe Ming Std L" panose="02020300000000000000" pitchFamily="18" charset="-128"/>
              </a:rPr>
              <a:t>See </a:t>
            </a:r>
            <a:r>
              <a:rPr lang="en-US" sz="1400" i="1" dirty="0">
                <a:solidFill>
                  <a:prstClr val="black"/>
                </a:solidFill>
                <a:ea typeface="Adobe Ming Std L" panose="02020300000000000000" pitchFamily="18" charset="-128"/>
                <a:hlinkClick r:id="rId5"/>
              </a:rPr>
              <a:t>www.hdgep.com</a:t>
            </a:r>
            <a:r>
              <a:rPr lang="en-US" sz="1400" i="1" dirty="0">
                <a:solidFill>
                  <a:prstClr val="black"/>
                </a:solidFill>
                <a:ea typeface="Adobe Ming Std L" panose="02020300000000000000" pitchFamily="18" charset="-128"/>
              </a:rPr>
              <a:t> for Instructional Video and Individual Product Specifications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F497D">
                  <a:lumMod val="50000"/>
                </a:srgb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3600" y="213360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en-US" sz="1600" i="1" dirty="0">
                <a:ea typeface="Adobe Ming Std L" panose="02020300000000000000" pitchFamily="18" charset="-128"/>
              </a:rPr>
              <a:t>HDG, Inc. Engineered Products: </a:t>
            </a:r>
            <a:r>
              <a:rPr lang="en-US" sz="1600" b="1" i="1" dirty="0">
                <a:ea typeface="Adobe Ming Std L" panose="02020300000000000000" pitchFamily="18" charset="-128"/>
              </a:rPr>
              <a:t>Subject to 1 Year Limited Warranty</a:t>
            </a: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en-US" sz="1600" b="1" i="1" dirty="0">
                <a:ea typeface="Adobe Ming Std L" panose="02020300000000000000" pitchFamily="18" charset="-128"/>
              </a:rPr>
              <a:t>USPTO:</a:t>
            </a:r>
            <a:r>
              <a:rPr lang="en-US" sz="1600" i="1" dirty="0">
                <a:ea typeface="Adobe Ming Std L" panose="02020300000000000000" pitchFamily="18" charset="-128"/>
              </a:rPr>
              <a:t> No. 10,024,046: Bracket Bracing System </a:t>
            </a: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en-US" sz="1600" b="1" i="1" dirty="0">
                <a:ea typeface="Adobe Ming Std L" panose="02020300000000000000" pitchFamily="18" charset="-128"/>
              </a:rPr>
              <a:t>Copyright © </a:t>
            </a:r>
            <a:r>
              <a:rPr lang="en-US" sz="1600" i="1" dirty="0">
                <a:ea typeface="Adobe Ming Std L" panose="02020300000000000000" pitchFamily="18" charset="-128"/>
              </a:rPr>
              <a:t>2018 HDG, Inc.  ~  All Rights Reserved </a:t>
            </a:r>
          </a:p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en-US" sz="1600" b="1" i="1" dirty="0">
                <a:ea typeface="Adobe Ming Std L" panose="02020300000000000000" pitchFamily="18" charset="-128"/>
              </a:rPr>
              <a:t>Terms of Use: </a:t>
            </a:r>
            <a:r>
              <a:rPr lang="en-US" sz="1600" i="1" dirty="0">
                <a:ea typeface="Adobe Ming Std L" panose="02020300000000000000" pitchFamily="18" charset="-128"/>
              </a:rPr>
              <a:t>Listed @ www.hdgep.com  </a:t>
            </a:r>
          </a:p>
        </p:txBody>
      </p:sp>
    </p:spTree>
    <p:extLst>
      <p:ext uri="{BB962C8B-B14F-4D97-AF65-F5344CB8AC3E}">
        <p14:creationId xmlns:p14="http://schemas.microsoft.com/office/powerpoint/2010/main" val="2590251494"/>
      </p:ext>
    </p:extLst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857250"/>
            <a:ext cx="9144000" cy="0"/>
          </a:xfrm>
          <a:prstGeom prst="line">
            <a:avLst/>
          </a:prstGeom>
          <a:ln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00075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1" y="76200"/>
            <a:ext cx="876299" cy="35796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fld id="{4799FD82-E100-47BA-9CDB-A2BC7D485A07}" type="slidenum">
              <a:rPr lang="en-US" smtClean="0"/>
              <a:t>2</a:t>
            </a:fld>
            <a:endParaRPr lang="en-US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xmlns="" id="{064B8BAF-1266-4AB5-8973-A17B5B886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8" y="887343"/>
            <a:ext cx="5486401" cy="50246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5029200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Located within 2’ of end of deck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434629"/>
      </p:ext>
    </p:extLst>
  </p:cSld>
  <p:clrMapOvr>
    <a:masterClrMapping/>
  </p:clrMapOvr>
  <p:transition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857249"/>
            <a:ext cx="9143994" cy="5143496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0" y="857250"/>
            <a:ext cx="9144000" cy="0"/>
          </a:xfrm>
          <a:prstGeom prst="line">
            <a:avLst/>
          </a:prstGeom>
          <a:ln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0" y="600075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1" y="76200"/>
            <a:ext cx="876299" cy="357961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3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82599" y="2286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Identify the </a:t>
            </a:r>
            <a:r>
              <a:rPr lang="en-US" dirty="0" smtClean="0"/>
              <a:t>H2 </a:t>
            </a:r>
            <a:r>
              <a:rPr lang="en-US" dirty="0"/>
              <a:t>series bracket or ledger </a:t>
            </a:r>
            <a:r>
              <a:rPr lang="en-US" dirty="0" smtClean="0"/>
              <a:t>bolt closest to the floor joist </a:t>
            </a:r>
            <a:r>
              <a:rPr lang="en-US" dirty="0"/>
              <a:t>you want to </a:t>
            </a:r>
            <a:r>
              <a:rPr lang="en-US" dirty="0" smtClean="0"/>
              <a:t>attach to.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3CF17041-398A-462F-8595-7DECEA48F47F}"/>
              </a:ext>
            </a:extLst>
          </p:cNvPr>
          <p:cNvCxnSpPr>
            <a:cxnSpLocks/>
          </p:cNvCxnSpPr>
          <p:nvPr/>
        </p:nvCxnSpPr>
        <p:spPr>
          <a:xfrm>
            <a:off x="1066800" y="2849522"/>
            <a:ext cx="3124200" cy="7165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22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0000">
        <p14:reveal/>
      </p:transition>
    </mc:Choice>
    <mc:Fallback xmlns="">
      <p:transition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xmlns="" id="{DC6CF1C9-B877-4F70-9B21-93A382A45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-381000"/>
            <a:ext cx="13140268" cy="73914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0" y="857250"/>
            <a:ext cx="9144000" cy="0"/>
          </a:xfrm>
          <a:prstGeom prst="line">
            <a:avLst/>
          </a:prstGeom>
          <a:ln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0" y="600075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76301" y="171332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Position the lateral load bracket utilizing the available </a:t>
            </a:r>
            <a:r>
              <a:rPr lang="en-US" dirty="0" smtClean="0"/>
              <a:t>space within 2’ of the end of the deck per 2018 IRC.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1" y="0"/>
            <a:ext cx="876299" cy="35796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4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" y="6172200"/>
            <a:ext cx="914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Use the ledger bolt to fasten </a:t>
            </a:r>
            <a:r>
              <a:rPr lang="en-US" dirty="0" smtClean="0"/>
              <a:t>to the </a:t>
            </a:r>
            <a:r>
              <a:rPr lang="en-US" dirty="0"/>
              <a:t>inside of the rim joist</a:t>
            </a:r>
            <a:r>
              <a:rPr lang="en-US" dirty="0" smtClean="0"/>
              <a:t>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30387DAE-5793-461C-AB65-61F0A80DA483}"/>
              </a:ext>
            </a:extLst>
          </p:cNvPr>
          <p:cNvCxnSpPr>
            <a:cxnSpLocks/>
          </p:cNvCxnSpPr>
          <p:nvPr/>
        </p:nvCxnSpPr>
        <p:spPr>
          <a:xfrm>
            <a:off x="1600200" y="1600200"/>
            <a:ext cx="2438400" cy="17145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53ADFDE-299A-4B8E-9269-A5512C52B05A}"/>
              </a:ext>
            </a:extLst>
          </p:cNvPr>
          <p:cNvSpPr txBox="1"/>
          <p:nvPr/>
        </p:nvSpPr>
        <p:spPr>
          <a:xfrm>
            <a:off x="-1828800" y="857249"/>
            <a:ext cx="7734298" cy="64633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a Deck Lateral Load Bracket </a:t>
            </a:r>
          </a:p>
          <a:p>
            <a:pPr algn="ct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H7-LLB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Installed Facing Down</a:t>
            </a:r>
          </a:p>
        </p:txBody>
      </p:sp>
    </p:spTree>
    <p:extLst>
      <p:ext uri="{BB962C8B-B14F-4D97-AF65-F5344CB8AC3E}">
        <p14:creationId xmlns:p14="http://schemas.microsoft.com/office/powerpoint/2010/main" val="4175552910"/>
      </p:ext>
    </p:extLst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00" b="6913"/>
          <a:stretch/>
        </p:blipFill>
        <p:spPr>
          <a:xfrm>
            <a:off x="0" y="857248"/>
            <a:ext cx="6630602" cy="51434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3" name="Straight Connector 2"/>
          <p:cNvCxnSpPr/>
          <p:nvPr/>
        </p:nvCxnSpPr>
        <p:spPr>
          <a:xfrm>
            <a:off x="0" y="857250"/>
            <a:ext cx="9144000" cy="0"/>
          </a:xfrm>
          <a:prstGeom prst="line">
            <a:avLst/>
          </a:prstGeom>
          <a:ln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0" y="600075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1" y="0"/>
            <a:ext cx="876299" cy="35796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14149" y="103748"/>
            <a:ext cx="6515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Drill 2 additional holes for bolts </a:t>
            </a:r>
            <a:r>
              <a:rPr lang="en-US" dirty="0" smtClean="0"/>
              <a:t>in floor joist after reinforcing with ½” (min) plywood on each </a:t>
            </a:r>
            <a:r>
              <a:rPr lang="en-US" dirty="0" smtClean="0"/>
              <a:t>side or use 8 structural screws each.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85AF7E8-4E4D-4D65-B0BF-C3F5EC6056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8" t="16666" r="15296" b="13158"/>
          <a:stretch/>
        </p:blipFill>
        <p:spPr>
          <a:xfrm>
            <a:off x="5924136" y="762000"/>
            <a:ext cx="3086929" cy="2794063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0B125415-9788-4F05-BCE0-B21AE266844F}"/>
              </a:ext>
            </a:extLst>
          </p:cNvPr>
          <p:cNvCxnSpPr>
            <a:cxnSpLocks/>
          </p:cNvCxnSpPr>
          <p:nvPr/>
        </p:nvCxnSpPr>
        <p:spPr>
          <a:xfrm flipV="1">
            <a:off x="5562600" y="2590800"/>
            <a:ext cx="1524000" cy="19050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F6E798DD-F703-4086-B435-462DE3C47BD9}"/>
              </a:ext>
            </a:extLst>
          </p:cNvPr>
          <p:cNvCxnSpPr>
            <a:cxnSpLocks/>
          </p:cNvCxnSpPr>
          <p:nvPr/>
        </p:nvCxnSpPr>
        <p:spPr>
          <a:xfrm flipV="1">
            <a:off x="3429000" y="2286000"/>
            <a:ext cx="3352800" cy="10358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064736"/>
      </p:ext>
    </p:extLst>
  </p:cSld>
  <p:clrMapOvr>
    <a:masterClrMapping/>
  </p:clrMapOvr>
  <p:transition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0" y="857250"/>
            <a:ext cx="9144000" cy="0"/>
          </a:xfrm>
          <a:prstGeom prst="line">
            <a:avLst/>
          </a:prstGeom>
          <a:ln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0" y="600075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76301" y="97218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Fasten 2 bolts per bracket minimum. Use </a:t>
            </a:r>
            <a:r>
              <a:rPr lang="en-US" dirty="0" smtClean="0"/>
              <a:t>½” </a:t>
            </a:r>
            <a:r>
              <a:rPr lang="en-US" dirty="0"/>
              <a:t>thread HDG steel </a:t>
            </a:r>
            <a:r>
              <a:rPr lang="en-US" dirty="0" smtClean="0"/>
              <a:t>bolts or use 8 structural screws each.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1" y="97218"/>
            <a:ext cx="876299" cy="35796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9FD82-E100-47BA-9CDB-A2BC7D485A07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8" descr="A picture containing sitting, cat, screen, bed&#10;&#10;Description automatically generated">
            <a:extLst>
              <a:ext uri="{FF2B5EF4-FFF2-40B4-BE49-F238E27FC236}">
                <a16:creationId xmlns:a16="http://schemas.microsoft.com/office/drawing/2014/main" xmlns="" id="{A2F325D8-FD66-4AF4-9EDD-7D350BC2D6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0" t="14451" r="13020" b="11475"/>
          <a:stretch/>
        </p:blipFill>
        <p:spPr>
          <a:xfrm>
            <a:off x="1184031" y="630197"/>
            <a:ext cx="7533665" cy="554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56115"/>
      </p:ext>
    </p:extLst>
  </p:cSld>
  <p:clrMapOvr>
    <a:masterClrMapping/>
  </p:clrMapOvr>
  <p:transition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58D0F16-54A0-4DF6-8F56-8D763A2F07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t="11806" r="14844" b="15277"/>
          <a:stretch/>
        </p:blipFill>
        <p:spPr>
          <a:xfrm>
            <a:off x="381000" y="446986"/>
            <a:ext cx="7818535" cy="559736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857250"/>
            <a:ext cx="9144000" cy="0"/>
          </a:xfrm>
          <a:prstGeom prst="line">
            <a:avLst/>
          </a:prstGeom>
          <a:ln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00075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76299" y="249495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Bottom view </a:t>
            </a:r>
            <a:r>
              <a:rPr lang="en-US" dirty="0" smtClean="0"/>
              <a:t>illustration.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1" y="76200"/>
            <a:ext cx="876299" cy="35796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fld id="{4799FD82-E100-47BA-9CDB-A2BC7D485A07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934865" y="1135096"/>
            <a:ext cx="6851581" cy="3939127"/>
            <a:chOff x="1934865" y="1135096"/>
            <a:chExt cx="6851581" cy="3939127"/>
          </a:xfrm>
        </p:grpSpPr>
        <p:cxnSp>
          <p:nvCxnSpPr>
            <p:cNvPr id="16" name="Straight Arrow Connector 15"/>
            <p:cNvCxnSpPr>
              <a:cxnSpLocks/>
            </p:cNvCxnSpPr>
            <p:nvPr/>
          </p:nvCxnSpPr>
          <p:spPr>
            <a:xfrm flipH="1">
              <a:off x="5257801" y="2725753"/>
              <a:ext cx="60959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186246" y="4207414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Rim Joist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220911" y="4735669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Top plate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415784" y="1871358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Floor Joist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16405340">
              <a:off x="903992" y="2165969"/>
              <a:ext cx="2400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First Floor Wall Stud</a:t>
              </a:r>
            </a:p>
          </p:txBody>
        </p:sp>
        <p:cxnSp>
          <p:nvCxnSpPr>
            <p:cNvPr id="40" name="Straight Arrow Connector 39"/>
            <p:cNvCxnSpPr>
              <a:cxnSpLocks/>
            </p:cNvCxnSpPr>
            <p:nvPr/>
          </p:nvCxnSpPr>
          <p:spPr>
            <a:xfrm>
              <a:off x="3143248" y="2263700"/>
              <a:ext cx="533400" cy="517669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2348302" y="1704544"/>
              <a:ext cx="1600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H7-LLB </a:t>
              </a:r>
              <a:br>
                <a:rPr lang="en-US" sz="1600" dirty="0" smtClean="0"/>
              </a:br>
              <a:r>
                <a:rPr lang="en-US" sz="1600" dirty="0" smtClean="0"/>
                <a:t>Lateral </a:t>
              </a:r>
              <a:r>
                <a:rPr lang="en-US" sz="1600" dirty="0"/>
                <a:t>Load Bracket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435277" y="2924292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Ledger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5863856" y="2585738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Top Bolt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68701014"/>
      </p:ext>
    </p:extLst>
  </p:cSld>
  <p:clrMapOvr>
    <a:masterClrMapping/>
  </p:clrMapOvr>
  <p:transition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 box&#10;&#10;Description automatically generated">
            <a:extLst>
              <a:ext uri="{FF2B5EF4-FFF2-40B4-BE49-F238E27FC236}">
                <a16:creationId xmlns:a16="http://schemas.microsoft.com/office/drawing/2014/main" xmlns="" id="{B6BECB46-0332-44A6-A3BC-55979DAED9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4" t="16665" r="15210" b="13701"/>
          <a:stretch/>
        </p:blipFill>
        <p:spPr>
          <a:xfrm>
            <a:off x="173631" y="894161"/>
            <a:ext cx="6074769" cy="44587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Connector 5"/>
          <p:cNvCxnSpPr/>
          <p:nvPr/>
        </p:nvCxnSpPr>
        <p:spPr>
          <a:xfrm>
            <a:off x="0" y="857250"/>
            <a:ext cx="9144000" cy="0"/>
          </a:xfrm>
          <a:prstGeom prst="line">
            <a:avLst/>
          </a:prstGeom>
          <a:ln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00075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76299" y="249495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Top view with plywood subfloor removed </a:t>
            </a:r>
            <a:r>
              <a:rPr lang="en-US" dirty="0"/>
              <a:t>to illustrate side bolts.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1" y="76200"/>
            <a:ext cx="876299" cy="35796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fld id="{4799FD82-E100-47BA-9CDB-A2BC7D485A07}" type="slidenum">
              <a:rPr lang="en-US" smtClean="0"/>
              <a:t>8</a:t>
            </a:fld>
            <a:endParaRPr lang="en-US" dirty="0"/>
          </a:p>
        </p:txBody>
      </p:sp>
      <p:pic>
        <p:nvPicPr>
          <p:cNvPr id="19" name="Picture 18" descr="A picture containing sitting, photo, screen, dark&#10;&#10;Description automatically generated">
            <a:extLst>
              <a:ext uri="{FF2B5EF4-FFF2-40B4-BE49-F238E27FC236}">
                <a16:creationId xmlns:a16="http://schemas.microsoft.com/office/drawing/2014/main" xmlns="" id="{D6C483A8-C301-4F32-8A37-6E234D9405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2" t="16309" r="15261" b="13575"/>
          <a:stretch/>
        </p:blipFill>
        <p:spPr>
          <a:xfrm>
            <a:off x="6395990" y="894161"/>
            <a:ext cx="2681142" cy="2606263"/>
          </a:xfrm>
          <a:prstGeom prst="ellipse">
            <a:avLst/>
          </a:prstGeom>
          <a:ln w="63500" cap="rnd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FF11CFF2-590F-4AEC-B686-163506764482}"/>
              </a:ext>
            </a:extLst>
          </p:cNvPr>
          <p:cNvCxnSpPr>
            <a:cxnSpLocks/>
          </p:cNvCxnSpPr>
          <p:nvPr/>
        </p:nvCxnSpPr>
        <p:spPr>
          <a:xfrm flipV="1">
            <a:off x="2931111" y="2362200"/>
            <a:ext cx="4155489" cy="971631"/>
          </a:xfrm>
          <a:prstGeom prst="straightConnector1">
            <a:avLst/>
          </a:prstGeom>
          <a:ln w="76200">
            <a:solidFill>
              <a:srgbClr val="F67F36"/>
            </a:solidFill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B511BCE-259A-4092-B9CB-6D174C3DC663}"/>
              </a:ext>
            </a:extLst>
          </p:cNvPr>
          <p:cNvSpPr txBox="1"/>
          <p:nvPr/>
        </p:nvSpPr>
        <p:spPr>
          <a:xfrm>
            <a:off x="6784061" y="3473782"/>
            <a:ext cx="1905000" cy="64633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Zoom View</a:t>
            </a:r>
          </a:p>
          <a:p>
            <a:pPr algn="ctr"/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4562902"/>
      </p:ext>
    </p:extLst>
  </p:cSld>
  <p:clrMapOvr>
    <a:masterClrMapping/>
  </p:clrMapOvr>
  <p:transition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xmlns="" id="{15FC9F3F-0750-4A4B-BE02-276F2B078E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2" t="16093" r="15316" b="14041"/>
          <a:stretch/>
        </p:blipFill>
        <p:spPr>
          <a:xfrm>
            <a:off x="304800" y="838200"/>
            <a:ext cx="7075894" cy="514086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857250"/>
            <a:ext cx="9144000" cy="0"/>
          </a:xfrm>
          <a:prstGeom prst="line">
            <a:avLst/>
          </a:prstGeom>
          <a:ln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00075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1" y="76200"/>
            <a:ext cx="876299" cy="35796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fld id="{4799FD82-E100-47BA-9CDB-A2BC7D485A07}" type="slidenum">
              <a:rPr lang="en-US" smtClean="0"/>
              <a:t>9</a:t>
            </a:fld>
            <a:endParaRPr lang="en-US" dirty="0"/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 flipH="1">
            <a:off x="4572000" y="3200400"/>
            <a:ext cx="88617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699245" y="279569"/>
            <a:ext cx="7391400" cy="5718545"/>
            <a:chOff x="699245" y="279569"/>
            <a:chExt cx="7391400" cy="5718545"/>
          </a:xfrm>
        </p:grpSpPr>
        <p:grpSp>
          <p:nvGrpSpPr>
            <p:cNvPr id="2" name="Group 1"/>
            <p:cNvGrpSpPr/>
            <p:nvPr/>
          </p:nvGrpSpPr>
          <p:grpSpPr>
            <a:xfrm>
              <a:off x="699245" y="279569"/>
              <a:ext cx="7391400" cy="5718545"/>
              <a:chOff x="727467" y="284930"/>
              <a:chExt cx="7391400" cy="5718545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727467" y="284930"/>
                <a:ext cx="7391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Top view to illustrate use with other post brackets.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534503" y="3041680"/>
                <a:ext cx="16002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Queen Bracket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396007" y="5287986"/>
                <a:ext cx="1600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Lateral Load Bracket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396007" y="3585203"/>
                <a:ext cx="16002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Wall Studs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876299" y="5664921"/>
                <a:ext cx="16002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Floor Joists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500010" y="3041680"/>
                <a:ext cx="195297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4” Space For Brick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981222" y="2561307"/>
                <a:ext cx="16002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Ledger</a:t>
                </a:r>
              </a:p>
            </p:txBody>
          </p:sp>
          <p:cxnSp>
            <p:nvCxnSpPr>
              <p:cNvPr id="21" name="Straight Arrow Connector 20"/>
              <p:cNvCxnSpPr>
                <a:cxnSpLocks/>
              </p:cNvCxnSpPr>
              <p:nvPr/>
            </p:nvCxnSpPr>
            <p:spPr>
              <a:xfrm flipH="1" flipV="1">
                <a:off x="4094467" y="4797227"/>
                <a:ext cx="657400" cy="48087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cxnSpLocks/>
              </p:cNvCxnSpPr>
              <p:nvPr/>
            </p:nvCxnSpPr>
            <p:spPr>
              <a:xfrm flipV="1">
                <a:off x="1976741" y="5759180"/>
                <a:ext cx="1175681" cy="8463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>
                <a:cxnSpLocks/>
              </p:cNvCxnSpPr>
              <p:nvPr/>
            </p:nvCxnSpPr>
            <p:spPr>
              <a:xfrm flipV="1">
                <a:off x="2293103" y="4505443"/>
                <a:ext cx="445638" cy="31596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>
                <a:cxnSpLocks/>
              </p:cNvCxnSpPr>
              <p:nvPr/>
            </p:nvCxnSpPr>
            <p:spPr>
              <a:xfrm>
                <a:off x="2286363" y="4823622"/>
                <a:ext cx="459117" cy="21404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727467" y="4596987"/>
                <a:ext cx="1662955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1/2</a:t>
                </a:r>
                <a:r>
                  <a:rPr lang="en-US" sz="1600" dirty="0" smtClean="0"/>
                  <a:t>” </a:t>
                </a:r>
                <a:r>
                  <a:rPr lang="en-US" sz="1600" dirty="0"/>
                  <a:t>HDG Steel </a:t>
                </a:r>
                <a:r>
                  <a:rPr lang="en-US" sz="1600" dirty="0" smtClean="0"/>
                  <a:t>Bolts </a:t>
                </a:r>
                <a:r>
                  <a:rPr lang="en-US" sz="1600" dirty="0" smtClean="0"/>
                  <a:t>or 8 Structure </a:t>
                </a:r>
                <a:r>
                  <a:rPr lang="en-US" sz="1600" dirty="0"/>
                  <a:t>S</a:t>
                </a:r>
                <a:r>
                  <a:rPr lang="en-US" sz="1600" dirty="0" smtClean="0"/>
                  <a:t>crews each</a:t>
                </a:r>
                <a:endParaRPr lang="en-US" sz="1600" dirty="0"/>
              </a:p>
            </p:txBody>
          </p:sp>
          <p:cxnSp>
            <p:nvCxnSpPr>
              <p:cNvPr id="35" name="Straight Arrow Connector 34"/>
              <p:cNvCxnSpPr>
                <a:cxnSpLocks/>
              </p:cNvCxnSpPr>
              <p:nvPr/>
            </p:nvCxnSpPr>
            <p:spPr>
              <a:xfrm flipH="1">
                <a:off x="3514533" y="3739161"/>
                <a:ext cx="706173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>
                <a:cxnSpLocks/>
              </p:cNvCxnSpPr>
              <p:nvPr/>
            </p:nvCxnSpPr>
            <p:spPr>
              <a:xfrm>
                <a:off x="5515244" y="3739161"/>
                <a:ext cx="774435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1D1BE79A-B418-479E-B2F6-A3B3EFCE6485}"/>
                </a:ext>
              </a:extLst>
            </p:cNvPr>
            <p:cNvSpPr txBox="1"/>
            <p:nvPr/>
          </p:nvSpPr>
          <p:spPr>
            <a:xfrm>
              <a:off x="3839398" y="1427593"/>
              <a:ext cx="17994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Corner Bracket</a:t>
              </a:r>
            </a:p>
            <a:p>
              <a:r>
                <a:rPr lang="en-US" sz="1600" dirty="0"/>
                <a:t>With Gusset Plate</a:t>
              </a: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D88D0796-963A-4A90-9893-C75145B7BFD5}"/>
              </a:ext>
            </a:extLst>
          </p:cNvPr>
          <p:cNvCxnSpPr>
            <a:cxnSpLocks/>
          </p:cNvCxnSpPr>
          <p:nvPr/>
        </p:nvCxnSpPr>
        <p:spPr>
          <a:xfrm flipH="1">
            <a:off x="3963561" y="1993266"/>
            <a:ext cx="608439" cy="2629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138851" y="1219200"/>
            <a:ext cx="866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(H2-GCR)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5753100" y="2882430"/>
            <a:ext cx="866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(H1-GQ)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4734736" y="5118850"/>
            <a:ext cx="866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(H7-LLB)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24977112"/>
      </p:ext>
    </p:extLst>
  </p:cSld>
  <p:clrMapOvr>
    <a:masterClrMapping/>
  </p:clrMapOvr>
  <p:transition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5829</TotalTime>
  <Words>635</Words>
  <Application>Microsoft Office PowerPoint</Application>
  <PresentationFormat>On-screen Show (4:3)</PresentationFormat>
  <Paragraphs>118</Paragraphs>
  <Slides>16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1_Office Theme</vt:lpstr>
      <vt:lpstr>Deck Lateral Load  Bracket Assembly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HD&amp;E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Single Story Post Bracket Assembly</dc:title>
  <dc:creator>Samuel Gaultney</dc:creator>
  <cp:lastModifiedBy>Alessandra Cuneo</cp:lastModifiedBy>
  <cp:revision>125</cp:revision>
  <cp:lastPrinted>2020-08-27T21:09:55Z</cp:lastPrinted>
  <dcterms:created xsi:type="dcterms:W3CDTF">2018-07-05T13:44:38Z</dcterms:created>
  <dcterms:modified xsi:type="dcterms:W3CDTF">2020-09-03T15:07:22Z</dcterms:modified>
</cp:coreProperties>
</file>